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9" r:id="rId2"/>
    <p:sldId id="257" r:id="rId3"/>
    <p:sldId id="278" r:id="rId4"/>
    <p:sldId id="261" r:id="rId5"/>
    <p:sldId id="291" r:id="rId6"/>
    <p:sldId id="262" r:id="rId7"/>
    <p:sldId id="263" r:id="rId8"/>
    <p:sldId id="272" r:id="rId9"/>
    <p:sldId id="264" r:id="rId10"/>
    <p:sldId id="295" r:id="rId11"/>
    <p:sldId id="299" r:id="rId12"/>
    <p:sldId id="301" r:id="rId13"/>
    <p:sldId id="304" r:id="rId14"/>
    <p:sldId id="305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EAEAEA"/>
    <a:srgbClr val="CCFFFF"/>
    <a:srgbClr val="66FFFF"/>
    <a:srgbClr val="00FFCC"/>
    <a:srgbClr val="FF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5" autoAdjust="0"/>
    <p:restoredTop sz="94660"/>
  </p:normalViewPr>
  <p:slideViewPr>
    <p:cSldViewPr>
      <p:cViewPr varScale="1">
        <p:scale>
          <a:sx n="69" d="100"/>
          <a:sy n="69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D8E51F-BE4E-405E-AFC3-E1DE8CEA0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83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E60A-0BF6-486C-99EF-4578EBE23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1A46B-79E1-448A-83F0-C904A236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A6A6-EFA0-4FAD-BD44-4528621C5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C3616-4E2D-485E-9ED2-EB1A66962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82B56-ADAD-4BE1-AB03-43764AABC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E4AE4-9A89-47DD-AE6B-EE62D4A4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5C3A1-2C67-4731-A33F-EC66A247B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E52B-EE8C-475F-AD1D-FD3FDB1A2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7367C-F5A4-4E19-BA2D-9390F1BE4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9B36F-C86D-4156-ADD4-8428FD165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F932D-8CE5-4C56-BFC7-759D8E01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B3D6-6DFF-4ED0-9863-AAEF0D192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FF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B5D335-B7A8-4D4E-9B77-4BB6BF89D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http://tapchicongnghiep.vn/News/imagesTT/06-d%20day06082012085651_Vinasme_info.JPG" TargetMode="External"/><Relationship Id="rId7" Type="http://schemas.openxmlformats.org/officeDocument/2006/relationships/image" Target="http://www2.vietbao.vn/images/vivavietnam3/su_kien/30079299_dien-luc240905_2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http://baoninhbinh.org.vn/uploads/news/TB%20dien2%20sua(1).jpg" TargetMode="External"/><Relationship Id="rId4" Type="http://schemas.openxmlformats.org/officeDocument/2006/relationships/image" Target="../media/image4.jpeg"/><Relationship Id="rId9" Type="http://schemas.openxmlformats.org/officeDocument/2006/relationships/image" Target="http://a9.vietbao.vn/images/vn902/2005/5/20425341-images586977_bienthedien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909638"/>
            <a:ext cx="8993187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6629400" y="5791200"/>
            <a:ext cx="187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LÝ 9</a:t>
            </a:r>
            <a:endParaRPr lang="vi-V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11727" y="225565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MÁY BIẾN THẾ</a:t>
            </a:r>
            <a:endParaRPr lang="en-US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CC3300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 LÀM BIẾN ĐỔI HĐT CỦA MÁY BIẾN THẾ  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69027" y="16002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HS TỰ HỌC 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2360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11727" y="225565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MÁY BIẾN THẾ</a:t>
            </a:r>
            <a:endParaRPr lang="en-US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CC3300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 ĐẶT MÁY BIẾN THẾ Ở HAI ĐẦU ĐƯỜNG DÂY TẢI ĐIỆN   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69027" y="19050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HS TỰ HỌC 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60882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11727" y="225565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MÁY BIẾN THẾ</a:t>
            </a:r>
            <a:endParaRPr lang="en-US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CC3300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69027" y="19050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HS TỰ HỌC 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6136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DẶN </a:t>
            </a:r>
            <a:r>
              <a:rPr lang="en-US" altLang="en-US" b="1" dirty="0" smtClean="0">
                <a:solidFill>
                  <a:srgbClr val="FF0000"/>
                </a:solidFill>
              </a:rPr>
              <a:t>DÒ</a:t>
            </a:r>
            <a:endParaRPr lang="vi-VN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5400" b="1" noProof="1" smtClean="0">
                <a:solidFill>
                  <a:srgbClr val="3333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altLang="en-US" sz="5400" b="1" noProof="1" smtClean="0">
              <a:solidFill>
                <a:srgbClr val="3333FF"/>
              </a:solidFill>
              <a:latin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alt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37.1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37.5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SBT</a:t>
            </a:r>
          </a:p>
          <a:p>
            <a:pPr marL="0" indent="0" eaLnBrk="1" hangingPunct="1">
              <a:buFontTx/>
              <a:buNone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vi-VN" alt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F202F3-0122-4EC6-8BFD-FE7124F803DE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66800" y="1981200"/>
            <a:ext cx="7162800" cy="23622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</a:t>
            </a:r>
            <a:b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</a:t>
            </a:r>
            <a:endParaRPr lang="vi-VN" altLang="en-US" sz="4000" b="1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B9A65E-9605-487A-B1B9-3E9741B5FBDE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3400" y="1418521"/>
            <a:ext cx="8077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:Nguyên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171" name="WordArt 12"/>
          <p:cNvSpPr>
            <a:spLocks noChangeArrowheads="1" noChangeShapeType="1" noTextEdit="1"/>
          </p:cNvSpPr>
          <p:nvPr/>
        </p:nvSpPr>
        <p:spPr bwMode="auto">
          <a:xfrm>
            <a:off x="2590800" y="533400"/>
            <a:ext cx="3762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533400" y="2817813"/>
            <a:ext cx="8077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1143000" y="4343400"/>
            <a:ext cx="2667000" cy="9906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5562600" y="5486400"/>
            <a:ext cx="2667000" cy="9906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iảm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auto">
          <a:xfrm>
            <a:off x="5486400" y="4343400"/>
            <a:ext cx="2667000" cy="9906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1143000" y="5486400"/>
            <a:ext cx="2667000" cy="9906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87" grpId="0"/>
      <p:bldP spid="3088" grpId="0" animBg="1"/>
      <p:bldP spid="3089" grpId="0" animBg="1"/>
      <p:bldP spid="3090" grpId="0" animBg="1"/>
      <p:bldP spid="30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2076450" cy="685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85344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HĐT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04800" y="58801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rehstromtransformater_im_Schnitt_Hochspann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MÁY BIẾN THẾ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tapchicongnghiep.vn/News/imagesTT/06-d%20day06082012085651_Vinasme_info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28600" y="2971800"/>
            <a:ext cx="441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http://baoninhbinh.org.vn/uploads/news/TB%20dien2%20sua(1)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00600" y="3378200"/>
            <a:ext cx="4114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www2.vietbao.vn/images/vivavietnam3/su_kien/30079299_dien-luc240905_2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28600" y="127000"/>
            <a:ext cx="44196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http://a9.vietbao.vn/images/vn902/2005/5/20425341-images586977_bienthedien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4800600" y="127000"/>
            <a:ext cx="396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761716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69363" y="60784"/>
            <a:ext cx="87682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MÁY BIẾN THẾ</a:t>
            </a:r>
            <a:endParaRPr lang="en-US" sz="28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CC3300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VÀ HOẠT ĐỘNG CỦA MÁY BIẾN THẾ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005508" y="1864114"/>
            <a:ext cx="266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061" y="1861681"/>
            <a:ext cx="2362200" cy="165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2881308" y="1774108"/>
            <a:ext cx="3048000" cy="1753467"/>
            <a:chOff x="3504" y="1245"/>
            <a:chExt cx="1920" cy="1386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/>
            <a:srcRect l="35001" t="27333" r="37999" b="48666"/>
            <a:stretch>
              <a:fillRect/>
            </a:stretch>
          </p:blipFill>
          <p:spPr bwMode="auto">
            <a:xfrm>
              <a:off x="3504" y="1248"/>
              <a:ext cx="1728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/>
            <a:srcRect l="63501" t="27333" r="33499" b="48666"/>
            <a:stretch>
              <a:fillRect/>
            </a:stretch>
          </p:blipFill>
          <p:spPr bwMode="auto">
            <a:xfrm>
              <a:off x="5232" y="1245"/>
              <a:ext cx="192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72396" y="1182919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69363" y="3636934"/>
            <a:ext cx="8610600" cy="1815882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4000" b="1" noProof="1">
                <a:solidFill>
                  <a:srgbClr val="3333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Máy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biến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thế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gồm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hai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bộ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phận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chính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2362200" y="5867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- Kí hiệu</a:t>
            </a:r>
          </a:p>
        </p:txBody>
      </p:sp>
      <p:grpSp>
        <p:nvGrpSpPr>
          <p:cNvPr id="76" name="Group 13"/>
          <p:cNvGrpSpPr>
            <a:grpSpLocks/>
          </p:cNvGrpSpPr>
          <p:nvPr/>
        </p:nvGrpSpPr>
        <p:grpSpPr bwMode="auto">
          <a:xfrm>
            <a:off x="3975096" y="5572152"/>
            <a:ext cx="1670048" cy="1200156"/>
            <a:chOff x="3068" y="3366"/>
            <a:chExt cx="1052" cy="756"/>
          </a:xfrm>
        </p:grpSpPr>
        <p:sp>
          <p:nvSpPr>
            <p:cNvPr id="77" name="Line 14"/>
            <p:cNvSpPr>
              <a:spLocks noChangeShapeType="1"/>
            </p:cNvSpPr>
            <p:nvPr/>
          </p:nvSpPr>
          <p:spPr bwMode="auto">
            <a:xfrm>
              <a:off x="3608" y="3618"/>
              <a:ext cx="0" cy="2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" name="Group 15"/>
            <p:cNvGrpSpPr>
              <a:grpSpLocks/>
            </p:cNvGrpSpPr>
            <p:nvPr/>
          </p:nvGrpSpPr>
          <p:grpSpPr bwMode="auto">
            <a:xfrm>
              <a:off x="3460" y="3509"/>
              <a:ext cx="101" cy="467"/>
              <a:chOff x="4221" y="2544"/>
              <a:chExt cx="400" cy="2250"/>
            </a:xfrm>
          </p:grpSpPr>
          <p:grpSp>
            <p:nvGrpSpPr>
              <p:cNvPr id="114" name="Group 16"/>
              <p:cNvGrpSpPr>
                <a:grpSpLocks/>
              </p:cNvGrpSpPr>
              <p:nvPr/>
            </p:nvGrpSpPr>
            <p:grpSpPr bwMode="auto">
              <a:xfrm rot="208238">
                <a:off x="4221" y="2924"/>
                <a:ext cx="400" cy="1530"/>
                <a:chOff x="4234" y="2514"/>
                <a:chExt cx="666" cy="1950"/>
              </a:xfrm>
            </p:grpSpPr>
            <p:grpSp>
              <p:nvGrpSpPr>
                <p:cNvPr id="117" name="Group 17"/>
                <p:cNvGrpSpPr>
                  <a:grpSpLocks/>
                </p:cNvGrpSpPr>
                <p:nvPr/>
              </p:nvGrpSpPr>
              <p:grpSpPr bwMode="auto">
                <a:xfrm>
                  <a:off x="4311" y="3474"/>
                  <a:ext cx="524" cy="339"/>
                  <a:chOff x="8558" y="1914"/>
                  <a:chExt cx="1984" cy="1740"/>
                </a:xfrm>
              </p:grpSpPr>
              <p:sp>
                <p:nvSpPr>
                  <p:cNvPr id="133" name="Arc 18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Arc 19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8" name="Group 20"/>
                <p:cNvGrpSpPr>
                  <a:grpSpLocks/>
                </p:cNvGrpSpPr>
                <p:nvPr/>
              </p:nvGrpSpPr>
              <p:grpSpPr bwMode="auto">
                <a:xfrm>
                  <a:off x="4343" y="3799"/>
                  <a:ext cx="523" cy="340"/>
                  <a:chOff x="8558" y="1914"/>
                  <a:chExt cx="1984" cy="1740"/>
                </a:xfrm>
              </p:grpSpPr>
              <p:sp>
                <p:nvSpPr>
                  <p:cNvPr id="131" name="Arc 21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Arc 22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9" name="Group 23"/>
                <p:cNvGrpSpPr>
                  <a:grpSpLocks/>
                </p:cNvGrpSpPr>
                <p:nvPr/>
              </p:nvGrpSpPr>
              <p:grpSpPr bwMode="auto">
                <a:xfrm>
                  <a:off x="4376" y="4125"/>
                  <a:ext cx="524" cy="339"/>
                  <a:chOff x="8558" y="1914"/>
                  <a:chExt cx="1984" cy="1740"/>
                </a:xfrm>
              </p:grpSpPr>
              <p:sp>
                <p:nvSpPr>
                  <p:cNvPr id="129" name="Arc 24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Arc 25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0" name="Group 26"/>
                <p:cNvGrpSpPr>
                  <a:grpSpLocks/>
                </p:cNvGrpSpPr>
                <p:nvPr/>
              </p:nvGrpSpPr>
              <p:grpSpPr bwMode="auto">
                <a:xfrm>
                  <a:off x="4234" y="2514"/>
                  <a:ext cx="524" cy="339"/>
                  <a:chOff x="8558" y="1914"/>
                  <a:chExt cx="1984" cy="1740"/>
                </a:xfrm>
              </p:grpSpPr>
              <p:sp>
                <p:nvSpPr>
                  <p:cNvPr id="127" name="Arc 27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Arc 28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" name="Group 29"/>
                <p:cNvGrpSpPr>
                  <a:grpSpLocks/>
                </p:cNvGrpSpPr>
                <p:nvPr/>
              </p:nvGrpSpPr>
              <p:grpSpPr bwMode="auto">
                <a:xfrm>
                  <a:off x="4266" y="2839"/>
                  <a:ext cx="523" cy="340"/>
                  <a:chOff x="8558" y="1914"/>
                  <a:chExt cx="1984" cy="1740"/>
                </a:xfrm>
              </p:grpSpPr>
              <p:sp>
                <p:nvSpPr>
                  <p:cNvPr id="125" name="Arc 30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Arc 31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2" name="Group 32"/>
                <p:cNvGrpSpPr>
                  <a:grpSpLocks/>
                </p:cNvGrpSpPr>
                <p:nvPr/>
              </p:nvGrpSpPr>
              <p:grpSpPr bwMode="auto">
                <a:xfrm>
                  <a:off x="4299" y="3165"/>
                  <a:ext cx="524" cy="339"/>
                  <a:chOff x="8558" y="1914"/>
                  <a:chExt cx="1984" cy="1740"/>
                </a:xfrm>
              </p:grpSpPr>
              <p:sp>
                <p:nvSpPr>
                  <p:cNvPr id="123" name="Arc 33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Arc 34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5" name="Line 35"/>
              <p:cNvSpPr>
                <a:spLocks noChangeShapeType="1"/>
              </p:cNvSpPr>
              <p:nvPr/>
            </p:nvSpPr>
            <p:spPr bwMode="auto">
              <a:xfrm>
                <a:off x="4281" y="4434"/>
                <a:ext cx="0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36"/>
              <p:cNvSpPr>
                <a:spLocks noChangeShapeType="1"/>
              </p:cNvSpPr>
              <p:nvPr/>
            </p:nvSpPr>
            <p:spPr bwMode="auto">
              <a:xfrm>
                <a:off x="4281" y="2544"/>
                <a:ext cx="0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" name="Group 37"/>
            <p:cNvGrpSpPr>
              <a:grpSpLocks/>
            </p:cNvGrpSpPr>
            <p:nvPr/>
          </p:nvGrpSpPr>
          <p:grpSpPr bwMode="auto">
            <a:xfrm>
              <a:off x="3667" y="3509"/>
              <a:ext cx="75" cy="467"/>
              <a:chOff x="5043" y="2559"/>
              <a:chExt cx="298" cy="2250"/>
            </a:xfrm>
          </p:grpSpPr>
          <p:grpSp>
            <p:nvGrpSpPr>
              <p:cNvPr id="92" name="Group 38"/>
              <p:cNvGrpSpPr>
                <a:grpSpLocks/>
              </p:cNvGrpSpPr>
              <p:nvPr/>
            </p:nvGrpSpPr>
            <p:grpSpPr bwMode="auto">
              <a:xfrm>
                <a:off x="5043" y="3054"/>
                <a:ext cx="298" cy="1246"/>
                <a:chOff x="5177" y="2732"/>
                <a:chExt cx="560" cy="1628"/>
              </a:xfrm>
            </p:grpSpPr>
            <p:grpSp>
              <p:nvGrpSpPr>
                <p:cNvPr id="99" name="Group 39"/>
                <p:cNvGrpSpPr>
                  <a:grpSpLocks/>
                </p:cNvGrpSpPr>
                <p:nvPr/>
              </p:nvGrpSpPr>
              <p:grpSpPr bwMode="auto">
                <a:xfrm rot="-10605881">
                  <a:off x="5190" y="3058"/>
                  <a:ext cx="524" cy="339"/>
                  <a:chOff x="8558" y="1914"/>
                  <a:chExt cx="1984" cy="1740"/>
                </a:xfrm>
              </p:grpSpPr>
              <p:sp>
                <p:nvSpPr>
                  <p:cNvPr id="112" name="Arc 40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Arc 41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0" name="Group 42"/>
                <p:cNvGrpSpPr>
                  <a:grpSpLocks/>
                </p:cNvGrpSpPr>
                <p:nvPr/>
              </p:nvGrpSpPr>
              <p:grpSpPr bwMode="auto">
                <a:xfrm rot="-10605881">
                  <a:off x="5177" y="2732"/>
                  <a:ext cx="523" cy="340"/>
                  <a:chOff x="8558" y="1914"/>
                  <a:chExt cx="1984" cy="1740"/>
                </a:xfrm>
              </p:grpSpPr>
              <p:sp>
                <p:nvSpPr>
                  <p:cNvPr id="110" name="Arc 43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Arc 44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" name="Group 45"/>
                <p:cNvGrpSpPr>
                  <a:grpSpLocks/>
                </p:cNvGrpSpPr>
                <p:nvPr/>
              </p:nvGrpSpPr>
              <p:grpSpPr bwMode="auto">
                <a:xfrm rot="-10605881">
                  <a:off x="5213" y="4021"/>
                  <a:ext cx="524" cy="339"/>
                  <a:chOff x="8558" y="1914"/>
                  <a:chExt cx="1984" cy="1740"/>
                </a:xfrm>
              </p:grpSpPr>
              <p:sp>
                <p:nvSpPr>
                  <p:cNvPr id="108" name="Arc 46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Arc 47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" name="Group 48"/>
                <p:cNvGrpSpPr>
                  <a:grpSpLocks/>
                </p:cNvGrpSpPr>
                <p:nvPr/>
              </p:nvGrpSpPr>
              <p:grpSpPr bwMode="auto">
                <a:xfrm rot="-10605881">
                  <a:off x="5199" y="3695"/>
                  <a:ext cx="523" cy="340"/>
                  <a:chOff x="8558" y="1914"/>
                  <a:chExt cx="1984" cy="1740"/>
                </a:xfrm>
              </p:grpSpPr>
              <p:sp>
                <p:nvSpPr>
                  <p:cNvPr id="106" name="Arc 49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Arc 50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" name="Group 51"/>
                <p:cNvGrpSpPr>
                  <a:grpSpLocks/>
                </p:cNvGrpSpPr>
                <p:nvPr/>
              </p:nvGrpSpPr>
              <p:grpSpPr bwMode="auto">
                <a:xfrm rot="-10605881">
                  <a:off x="5185" y="3368"/>
                  <a:ext cx="524" cy="339"/>
                  <a:chOff x="8558" y="1914"/>
                  <a:chExt cx="1984" cy="1740"/>
                </a:xfrm>
              </p:grpSpPr>
              <p:sp>
                <p:nvSpPr>
                  <p:cNvPr id="104" name="Arc 52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Arc 53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3" name="Group 54"/>
              <p:cNvGrpSpPr>
                <a:grpSpLocks/>
              </p:cNvGrpSpPr>
              <p:nvPr/>
            </p:nvGrpSpPr>
            <p:grpSpPr bwMode="auto">
              <a:xfrm>
                <a:off x="5334" y="4314"/>
                <a:ext cx="0" cy="495"/>
                <a:chOff x="5334" y="4314"/>
                <a:chExt cx="0" cy="495"/>
              </a:xfrm>
            </p:grpSpPr>
            <p:sp>
              <p:nvSpPr>
                <p:cNvPr id="97" name="Line 55"/>
                <p:cNvSpPr>
                  <a:spLocks noChangeShapeType="1"/>
                </p:cNvSpPr>
                <p:nvPr/>
              </p:nvSpPr>
              <p:spPr bwMode="auto">
                <a:xfrm>
                  <a:off x="5334" y="4314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56"/>
                <p:cNvSpPr>
                  <a:spLocks noChangeShapeType="1"/>
                </p:cNvSpPr>
                <p:nvPr/>
              </p:nvSpPr>
              <p:spPr bwMode="auto">
                <a:xfrm>
                  <a:off x="5334" y="4449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57"/>
              <p:cNvGrpSpPr>
                <a:grpSpLocks/>
              </p:cNvGrpSpPr>
              <p:nvPr/>
            </p:nvGrpSpPr>
            <p:grpSpPr bwMode="auto">
              <a:xfrm>
                <a:off x="5304" y="2559"/>
                <a:ext cx="0" cy="495"/>
                <a:chOff x="5334" y="4314"/>
                <a:chExt cx="0" cy="495"/>
              </a:xfrm>
            </p:grpSpPr>
            <p:sp>
              <p:nvSpPr>
                <p:cNvPr id="95" name="Line 58"/>
                <p:cNvSpPr>
                  <a:spLocks noChangeShapeType="1"/>
                </p:cNvSpPr>
                <p:nvPr/>
              </p:nvSpPr>
              <p:spPr bwMode="auto">
                <a:xfrm>
                  <a:off x="5334" y="4314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59"/>
                <p:cNvSpPr>
                  <a:spLocks noChangeShapeType="1"/>
                </p:cNvSpPr>
                <p:nvPr/>
              </p:nvSpPr>
              <p:spPr bwMode="auto">
                <a:xfrm>
                  <a:off x="5334" y="4449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0" name="Group 60"/>
            <p:cNvGrpSpPr>
              <a:grpSpLocks/>
            </p:cNvGrpSpPr>
            <p:nvPr/>
          </p:nvGrpSpPr>
          <p:grpSpPr bwMode="auto">
            <a:xfrm>
              <a:off x="3082" y="3834"/>
              <a:ext cx="393" cy="163"/>
              <a:chOff x="3082" y="3834"/>
              <a:chExt cx="393" cy="163"/>
            </a:xfrm>
          </p:grpSpPr>
          <p:sp>
            <p:nvSpPr>
              <p:cNvPr id="90" name="Line 61"/>
              <p:cNvSpPr>
                <a:spLocks noChangeShapeType="1"/>
              </p:cNvSpPr>
              <p:nvPr/>
            </p:nvSpPr>
            <p:spPr bwMode="auto">
              <a:xfrm>
                <a:off x="3203" y="3973"/>
                <a:ext cx="2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Text Box 62"/>
              <p:cNvSpPr txBox="1">
                <a:spLocks noChangeArrowheads="1"/>
              </p:cNvSpPr>
              <p:nvPr/>
            </p:nvSpPr>
            <p:spPr bwMode="auto">
              <a:xfrm>
                <a:off x="3082" y="3834"/>
                <a:ext cx="21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b="1" dirty="0">
                    <a:solidFill>
                      <a:srgbClr val="0000FF"/>
                    </a:solidFill>
                    <a:cs typeface="Arial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cs typeface="Arial" charset="0"/>
                    <a:sym typeface="Symbol" pitchFamily="18" charset="2"/>
                  </a:rPr>
                  <a:t></a:t>
                </a:r>
                <a:endParaRPr lang="en-US" sz="2400" dirty="0">
                  <a:solidFill>
                    <a:srgbClr val="0000FF"/>
                  </a:solidFill>
                  <a:cs typeface="Arial" charset="0"/>
                </a:endParaRPr>
              </a:p>
            </p:txBody>
          </p:sp>
        </p:grpSp>
        <p:grpSp>
          <p:nvGrpSpPr>
            <p:cNvPr id="81" name="Group 63"/>
            <p:cNvGrpSpPr>
              <a:grpSpLocks/>
            </p:cNvGrpSpPr>
            <p:nvPr/>
          </p:nvGrpSpPr>
          <p:grpSpPr bwMode="auto">
            <a:xfrm>
              <a:off x="3068" y="3366"/>
              <a:ext cx="400" cy="163"/>
              <a:chOff x="3075" y="3834"/>
              <a:chExt cx="400" cy="163"/>
            </a:xfrm>
          </p:grpSpPr>
          <p:sp>
            <p:nvSpPr>
              <p:cNvPr id="88" name="Line 64"/>
              <p:cNvSpPr>
                <a:spLocks noChangeShapeType="1"/>
              </p:cNvSpPr>
              <p:nvPr/>
            </p:nvSpPr>
            <p:spPr bwMode="auto">
              <a:xfrm>
                <a:off x="3203" y="3973"/>
                <a:ext cx="2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Text Box 65"/>
              <p:cNvSpPr txBox="1">
                <a:spLocks noChangeArrowheads="1"/>
              </p:cNvSpPr>
              <p:nvPr/>
            </p:nvSpPr>
            <p:spPr bwMode="auto">
              <a:xfrm>
                <a:off x="3075" y="3834"/>
                <a:ext cx="21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b="1" dirty="0">
                    <a:solidFill>
                      <a:srgbClr val="0000FF"/>
                    </a:solidFill>
                    <a:cs typeface="Arial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cs typeface="Arial" charset="0"/>
                    <a:sym typeface="Symbol" pitchFamily="18" charset="2"/>
                  </a:rPr>
                  <a:t></a:t>
                </a:r>
                <a:endParaRPr lang="en-US" sz="2400" dirty="0">
                  <a:solidFill>
                    <a:srgbClr val="0000FF"/>
                  </a:solidFill>
                  <a:cs typeface="Arial" charset="0"/>
                </a:endParaRPr>
              </a:p>
            </p:txBody>
          </p:sp>
        </p:grpSp>
        <p:grpSp>
          <p:nvGrpSpPr>
            <p:cNvPr id="82" name="Group 66"/>
            <p:cNvGrpSpPr>
              <a:grpSpLocks/>
            </p:cNvGrpSpPr>
            <p:nvPr/>
          </p:nvGrpSpPr>
          <p:grpSpPr bwMode="auto">
            <a:xfrm rot="10800000">
              <a:off x="3737" y="3479"/>
              <a:ext cx="379" cy="163"/>
              <a:chOff x="3096" y="3834"/>
              <a:chExt cx="379" cy="163"/>
            </a:xfrm>
          </p:grpSpPr>
          <p:sp>
            <p:nvSpPr>
              <p:cNvPr id="86" name="Line 67"/>
              <p:cNvSpPr>
                <a:spLocks noChangeShapeType="1"/>
              </p:cNvSpPr>
              <p:nvPr/>
            </p:nvSpPr>
            <p:spPr bwMode="auto">
              <a:xfrm>
                <a:off x="3203" y="3973"/>
                <a:ext cx="2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Text Box 68"/>
              <p:cNvSpPr txBox="1">
                <a:spLocks noChangeArrowheads="1"/>
              </p:cNvSpPr>
              <p:nvPr/>
            </p:nvSpPr>
            <p:spPr bwMode="auto">
              <a:xfrm>
                <a:off x="3096" y="3834"/>
                <a:ext cx="21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b="1" dirty="0">
                    <a:solidFill>
                      <a:srgbClr val="0000FF"/>
                    </a:solidFill>
                    <a:cs typeface="Arial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cs typeface="Arial" charset="0"/>
                    <a:sym typeface="Symbol" pitchFamily="18" charset="2"/>
                  </a:rPr>
                  <a:t></a:t>
                </a:r>
                <a:endParaRPr lang="en-US" sz="2400" dirty="0">
                  <a:solidFill>
                    <a:srgbClr val="0000FF"/>
                  </a:solidFill>
                  <a:cs typeface="Arial" charset="0"/>
                </a:endParaRPr>
              </a:p>
            </p:txBody>
          </p:sp>
        </p:grpSp>
        <p:grpSp>
          <p:nvGrpSpPr>
            <p:cNvPr id="83" name="Group 69"/>
            <p:cNvGrpSpPr>
              <a:grpSpLocks/>
            </p:cNvGrpSpPr>
            <p:nvPr/>
          </p:nvGrpSpPr>
          <p:grpSpPr bwMode="auto">
            <a:xfrm rot="10800000">
              <a:off x="3720" y="3959"/>
              <a:ext cx="400" cy="163"/>
              <a:chOff x="3075" y="3834"/>
              <a:chExt cx="400" cy="163"/>
            </a:xfrm>
          </p:grpSpPr>
          <p:sp>
            <p:nvSpPr>
              <p:cNvPr id="84" name="Line 70"/>
              <p:cNvSpPr>
                <a:spLocks noChangeShapeType="1"/>
              </p:cNvSpPr>
              <p:nvPr/>
            </p:nvSpPr>
            <p:spPr bwMode="auto">
              <a:xfrm>
                <a:off x="3203" y="3973"/>
                <a:ext cx="2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Text Box 71"/>
              <p:cNvSpPr txBox="1">
                <a:spLocks noChangeArrowheads="1"/>
              </p:cNvSpPr>
              <p:nvPr/>
            </p:nvSpPr>
            <p:spPr bwMode="auto">
              <a:xfrm>
                <a:off x="3075" y="3834"/>
                <a:ext cx="21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b="1" dirty="0">
                    <a:solidFill>
                      <a:srgbClr val="0000FF"/>
                    </a:solidFill>
                    <a:cs typeface="Arial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cs typeface="Arial" charset="0"/>
                    <a:sym typeface="Symbol" pitchFamily="18" charset="2"/>
                  </a:rPr>
                  <a:t></a:t>
                </a:r>
                <a:endParaRPr lang="en-US" sz="2400" dirty="0">
                  <a:solidFill>
                    <a:srgbClr val="0000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400" grpId="0"/>
      <p:bldP spid="13" grpId="0"/>
      <p:bldP spid="15" grpId="0" animBg="1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234854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MÁY BIẾN THẾ</a:t>
            </a:r>
            <a:endParaRPr lang="en-US" sz="28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CC3300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VÀ HOẠT ĐỘNG CỦA MÁY BIẾN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357313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8600" y="1864219"/>
            <a:ext cx="464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họat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18" name="Group 11"/>
          <p:cNvGrpSpPr>
            <a:grpSpLocks/>
          </p:cNvGrpSpPr>
          <p:nvPr/>
        </p:nvGrpSpPr>
        <p:grpSpPr bwMode="auto">
          <a:xfrm>
            <a:off x="228600" y="2438400"/>
            <a:ext cx="4038600" cy="3505200"/>
            <a:chOff x="240" y="1968"/>
            <a:chExt cx="2544" cy="2208"/>
          </a:xfrm>
        </p:grpSpPr>
        <p:grpSp>
          <p:nvGrpSpPr>
            <p:cNvPr id="13324" name="Group 9"/>
            <p:cNvGrpSpPr>
              <a:grpSpLocks/>
            </p:cNvGrpSpPr>
            <p:nvPr/>
          </p:nvGrpSpPr>
          <p:grpSpPr bwMode="auto">
            <a:xfrm>
              <a:off x="240" y="1968"/>
              <a:ext cx="2448" cy="2208"/>
              <a:chOff x="240" y="1968"/>
              <a:chExt cx="2448" cy="2208"/>
            </a:xfrm>
          </p:grpSpPr>
          <p:pic>
            <p:nvPicPr>
              <p:cNvPr id="13326" name="Picture 7" descr="10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1968"/>
                <a:ext cx="2448" cy="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7" name="Text Box 8"/>
              <p:cNvSpPr txBox="1">
                <a:spLocks noChangeArrowheads="1"/>
              </p:cNvSpPr>
              <p:nvPr/>
            </p:nvSpPr>
            <p:spPr bwMode="auto">
              <a:xfrm>
                <a:off x="336" y="3360"/>
                <a:ext cx="6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sơ cấp</a:t>
                </a:r>
              </a:p>
            </p:txBody>
          </p:sp>
        </p:grpSp>
        <p:sp>
          <p:nvSpPr>
            <p:cNvPr id="13325" name="Text Box 10"/>
            <p:cNvSpPr txBox="1">
              <a:spLocks noChangeArrowheads="1"/>
            </p:cNvSpPr>
            <p:nvPr/>
          </p:nvSpPr>
          <p:spPr bwMode="auto">
            <a:xfrm>
              <a:off x="2352" y="3456"/>
              <a:ext cx="43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thứ cấp</a:t>
              </a:r>
            </a:p>
          </p:txBody>
        </p:sp>
      </p:grp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594761" y="2529114"/>
            <a:ext cx="4114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đặt vào hai đầu của một cuộn dây (gọi là cuộn sơ cấp) một hiệu điện thế xoay chiều thì bóng đèn mắc ở hai đầu cuộn dây kia (gọi là cuộn thứ cấp) có sáng lên không? Tại sao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981200" y="3962400"/>
            <a:ext cx="1371600" cy="1905000"/>
          </a:xfrm>
          <a:prstGeom prst="rect">
            <a:avLst/>
          </a:prstGeom>
          <a:noFill/>
          <a:ln w="19050">
            <a:solidFill>
              <a:srgbClr val="FF0066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2057400" y="4038600"/>
            <a:ext cx="1371600" cy="1905000"/>
          </a:xfrm>
          <a:prstGeom prst="rect">
            <a:avLst/>
          </a:prstGeom>
          <a:noFill/>
          <a:ln w="19050">
            <a:solidFill>
              <a:srgbClr val="FF0066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1905000" y="3886200"/>
            <a:ext cx="1371600" cy="1905000"/>
          </a:xfrm>
          <a:prstGeom prst="rect">
            <a:avLst/>
          </a:prstGeom>
          <a:noFill/>
          <a:ln w="19050">
            <a:solidFill>
              <a:srgbClr val="FF0066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4206834" y="2371125"/>
            <a:ext cx="4572000" cy="4154984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HĐT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NC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2" dur="2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5" dur="2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  <p:bldP spid="15372" grpId="1"/>
      <p:bldP spid="15375" grpId="0" animBg="1"/>
      <p:bldP spid="15375" grpId="1" animBg="1"/>
      <p:bldP spid="15390" grpId="0" animBg="1"/>
      <p:bldP spid="15390" grpId="1" animBg="1"/>
      <p:bldP spid="15391" grpId="0" animBg="1"/>
      <p:bldP spid="15391" grpId="1" animBg="1"/>
      <p:bldP spid="153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8600" y="117545"/>
            <a:ext cx="8610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MÁY BIẾN THẾ</a:t>
            </a:r>
            <a:endParaRPr lang="en-US" sz="32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CC3300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VÀ HOẠT ĐỘNG CỦA MÁY BIẾN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" y="1196642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" y="1651605"/>
            <a:ext cx="464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họat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228600" y="2438400"/>
            <a:ext cx="4038600" cy="3505200"/>
            <a:chOff x="240" y="1968"/>
            <a:chExt cx="2544" cy="2208"/>
          </a:xfrm>
        </p:grpSpPr>
        <p:grpSp>
          <p:nvGrpSpPr>
            <p:cNvPr id="14347" name="Group 7"/>
            <p:cNvGrpSpPr>
              <a:grpSpLocks/>
            </p:cNvGrpSpPr>
            <p:nvPr/>
          </p:nvGrpSpPr>
          <p:grpSpPr bwMode="auto">
            <a:xfrm>
              <a:off x="240" y="1968"/>
              <a:ext cx="2448" cy="2208"/>
              <a:chOff x="240" y="1968"/>
              <a:chExt cx="2448" cy="2208"/>
            </a:xfrm>
          </p:grpSpPr>
          <p:pic>
            <p:nvPicPr>
              <p:cNvPr id="14349" name="Picture 8" descr="10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1968"/>
                <a:ext cx="2448" cy="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50" name="Text Box 9"/>
              <p:cNvSpPr txBox="1">
                <a:spLocks noChangeArrowheads="1"/>
              </p:cNvSpPr>
              <p:nvPr/>
            </p:nvSpPr>
            <p:spPr bwMode="auto">
              <a:xfrm>
                <a:off x="336" y="3360"/>
                <a:ext cx="6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sơ cấp</a:t>
                </a:r>
              </a:p>
            </p:txBody>
          </p:sp>
        </p:grpSp>
        <p:sp>
          <p:nvSpPr>
            <p:cNvPr id="14348" name="Text Box 10"/>
            <p:cNvSpPr txBox="1">
              <a:spLocks noChangeArrowheads="1"/>
            </p:cNvSpPr>
            <p:nvPr/>
          </p:nvSpPr>
          <p:spPr bwMode="auto">
            <a:xfrm>
              <a:off x="2352" y="3456"/>
              <a:ext cx="43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thứ cấp</a:t>
              </a:r>
            </a:p>
          </p:txBody>
        </p:sp>
      </p:grp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981200" y="3962400"/>
            <a:ext cx="1371600" cy="1905000"/>
          </a:xfrm>
          <a:prstGeom prst="rect">
            <a:avLst/>
          </a:prstGeom>
          <a:noFill/>
          <a:ln w="19050">
            <a:solidFill>
              <a:srgbClr val="FF0066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057400" y="4038600"/>
            <a:ext cx="1371600" cy="1905000"/>
          </a:xfrm>
          <a:prstGeom prst="rect">
            <a:avLst/>
          </a:prstGeom>
          <a:noFill/>
          <a:ln w="19050">
            <a:solidFill>
              <a:srgbClr val="FF0066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1905000" y="3886200"/>
            <a:ext cx="1371600" cy="1905000"/>
          </a:xfrm>
          <a:prstGeom prst="rect">
            <a:avLst/>
          </a:prstGeom>
          <a:noFill/>
          <a:ln w="19050">
            <a:solidFill>
              <a:srgbClr val="FF0066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533900" y="2508557"/>
            <a:ext cx="3810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267200" y="2473781"/>
            <a:ext cx="4572000" cy="2677656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 u="sng" kern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r>
              <a:rPr lang="en-US" sz="2400" b="1" kern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Dòng điện xuất hiện ở cuộn thứ cấp là dòng điện xoay chiều . Một dòng điện xoay chiều phải do một hiệu điện thế xoay chiều gây ra . Bởi vậy hai đầu cuộn thứ cấp có một hiệu điện thế xoay chiều</a:t>
            </a:r>
            <a:endParaRPr lang="en-US" sz="2400" b="1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5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  <p:bldP spid="19469" grpId="0" animBg="1"/>
      <p:bldP spid="19470" grpId="0" animBg="1"/>
      <p:bldP spid="19472" grpId="0" build="allAtOnce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11727" y="225565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MÁY BIẾN THẾ</a:t>
            </a:r>
            <a:endParaRPr lang="en-US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CC3300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VÀ HOẠT ĐỘNG CỦA MÁY BIẾN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1727" y="1518227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11727" y="1945778"/>
            <a:ext cx="464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họat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64127" y="2419714"/>
            <a:ext cx="8305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4000" b="1" noProof="1">
                <a:solidFill>
                  <a:srgbClr val="3333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78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74&quot;/&gt;&lt;/object&gt;&lt;object type=&quot;3&quot; unique_id=&quot;10015&quot;&gt;&lt;property id=&quot;20148&quot; value=&quot;5&quot;/&gt;&lt;property id=&quot;20300&quot; value=&quot;Slide 12&quot;/&gt;&lt;property id=&quot;20307&quot; value=&quot;273&quot;/&gt;&lt;/object&gt;&lt;object type=&quot;3&quot; unique_id=&quot;10016&quot;&gt;&lt;property id=&quot;20148&quot; value=&quot;5&quot;/&gt;&lt;property id=&quot;20300&quot; value=&quot;Slide 14&quot;/&gt;&lt;property id=&quot;20307&quot; value=&quot;266&quot;/&gt;&lt;/object&gt;&lt;object type=&quot;3&quot; unique_id=&quot;10017&quot;&gt;&lt;property id=&quot;20148&quot; value=&quot;5&quot;/&gt;&lt;property id=&quot;20300&quot; value=&quot;Slide 15&quot;/&gt;&lt;property id=&quot;20307&quot; value=&quot;275&quot;/&gt;&lt;/object&gt;&lt;object type=&quot;3&quot; unique_id=&quot;10018&quot;&gt;&lt;property id=&quot;20148&quot; value=&quot;5&quot;/&gt;&lt;property id=&quot;20300&quot; value=&quot;Slide 16&quot;/&gt;&lt;property id=&quot;20307&quot; value=&quot;279&quot;/&gt;&lt;/object&gt;&lt;object type=&quot;3&quot; unique_id=&quot;10019&quot;&gt;&lt;property id=&quot;20148&quot; value=&quot;5&quot;/&gt;&lt;property id=&quot;20300&quot; value=&quot;Slide 17&quot;/&gt;&lt;property id=&quot;20307&quot; value=&quot;267&quot;/&gt;&lt;/object&gt;&lt;object type=&quot;3&quot; unique_id=&quot;10020&quot;&gt;&lt;property id=&quot;20148&quot; value=&quot;5&quot;/&gt;&lt;property id=&quot;20300&quot; value=&quot;Slide 18&quot;/&gt;&lt;property id=&quot;20307&quot; value=&quot;268&quot;/&gt;&lt;/object&gt;&lt;object type=&quot;3&quot; unique_id=&quot;10021&quot;&gt;&lt;property id=&quot;20148&quot; value=&quot;5&quot;/&gt;&lt;property id=&quot;20300&quot; value=&quot;Slide 20&quot;/&gt;&lt;property id=&quot;20307&quot; value=&quot;281&quot;/&gt;&lt;/object&gt;&lt;object type=&quot;3&quot; unique_id=&quot;10022&quot;&gt;&lt;property id=&quot;20148&quot; value=&quot;5&quot;/&gt;&lt;property id=&quot;20300&quot; value=&quot;Slide 21&quot;/&gt;&lt;property id=&quot;20307&quot; value=&quot;270&quot;/&gt;&lt;/object&gt;&lt;object type=&quot;3&quot; unique_id=&quot;10023&quot;&gt;&lt;property id=&quot;20148&quot; value=&quot;5&quot;/&gt;&lt;property id=&quot;20300&quot; value=&quot;Slide 22&quot;/&gt;&lt;property id=&quot;20307&quot; value=&quot;282&quot;/&gt;&lt;/object&gt;&lt;object type=&quot;3&quot; unique_id=&quot;10046&quot;&gt;&lt;property id=&quot;20148&quot; value=&quot;5&quot;/&gt;&lt;property id=&quot;20300&quot; value=&quot;Slide 13&quot;/&gt;&lt;property id=&quot;20307&quot; value=&quot;283&quot;/&gt;&lt;/object&gt;&lt;object type=&quot;3&quot; unique_id=&quot;10047&quot;&gt;&lt;property id=&quot;20148&quot; value=&quot;5&quot;/&gt;&lt;property id=&quot;20300&quot; value=&quot;Slide 19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723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Symbol</vt:lpstr>
      <vt:lpstr>Times New Roman</vt:lpstr>
      <vt:lpstr>VNI-Times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CHÀO TẠM BIỆT CÁC EM  CHÚC CÁC EM HỌC GIỎI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CHUKIM</dc:creator>
  <cp:lastModifiedBy>Admin</cp:lastModifiedBy>
  <cp:revision>91</cp:revision>
  <dcterms:created xsi:type="dcterms:W3CDTF">2008-01-13T08:12:45Z</dcterms:created>
  <dcterms:modified xsi:type="dcterms:W3CDTF">2022-08-08T15:57:03Z</dcterms:modified>
</cp:coreProperties>
</file>